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slideLayouts/slideLayout1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  <p:sldMasterId id="2147483653" r:id="rId3"/>
  </p:sldMasterIdLst>
  <p:notesMasterIdLst>
    <p:notesMasterId r:id="rId34"/>
  </p:notesMasterIdLst>
  <p:sldIdLst>
    <p:sldId id="256" r:id="rId4"/>
    <p:sldId id="417" r:id="rId5"/>
    <p:sldId id="467" r:id="rId6"/>
    <p:sldId id="468" r:id="rId7"/>
    <p:sldId id="469" r:id="rId8"/>
    <p:sldId id="463" r:id="rId9"/>
    <p:sldId id="424" r:id="rId10"/>
    <p:sldId id="464" r:id="rId11"/>
    <p:sldId id="471" r:id="rId12"/>
    <p:sldId id="478" r:id="rId13"/>
    <p:sldId id="465" r:id="rId14"/>
    <p:sldId id="472" r:id="rId15"/>
    <p:sldId id="466" r:id="rId16"/>
    <p:sldId id="476" r:id="rId17"/>
    <p:sldId id="477" r:id="rId18"/>
    <p:sldId id="426" r:id="rId19"/>
    <p:sldId id="425" r:id="rId20"/>
    <p:sldId id="473" r:id="rId21"/>
    <p:sldId id="485" r:id="rId22"/>
    <p:sldId id="484" r:id="rId23"/>
    <p:sldId id="474" r:id="rId24"/>
    <p:sldId id="475" r:id="rId25"/>
    <p:sldId id="405" r:id="rId26"/>
    <p:sldId id="479" r:id="rId27"/>
    <p:sldId id="481" r:id="rId28"/>
    <p:sldId id="480" r:id="rId29"/>
    <p:sldId id="482" r:id="rId30"/>
    <p:sldId id="427" r:id="rId31"/>
    <p:sldId id="483" r:id="rId32"/>
    <p:sldId id="264" r:id="rId33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47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8DFBB"/>
    <a:srgbClr val="9AD3E9"/>
    <a:srgbClr val="F8B2A3"/>
    <a:srgbClr val="A4B4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575" autoAdjust="0"/>
  </p:normalViewPr>
  <p:slideViewPr>
    <p:cSldViewPr>
      <p:cViewPr>
        <p:scale>
          <a:sx n="150" d="100"/>
          <a:sy n="150" d="100"/>
        </p:scale>
        <p:origin x="474" y="96"/>
      </p:cViewPr>
      <p:guideLst>
        <p:guide orient="horz" pos="1847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presProps" Target="presProp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FE4780-4742-4AF7-B9F6-29387D06C872}" type="datetimeFigureOut">
              <a:rPr lang="ko-KR" altLang="en-US" smtClean="0"/>
              <a:t>2021-09-10</a:t>
            </a:fld>
            <a:endParaRPr lang="ko-KR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20E160-F603-41F3-A192-DC95957721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14411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68198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4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923928" y="2643759"/>
            <a:ext cx="5220072" cy="1080120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sz="3600" dirty="0">
                <a:ea typeface="맑은 고딕" pitchFamily="50" charset="-127"/>
              </a:rPr>
              <a:t>FREE PPT TEMPLATES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923928" y="3723878"/>
            <a:ext cx="5219924" cy="504056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INSTERT THE TITLE OF YOUR </a:t>
            </a:r>
          </a:p>
          <a:p>
            <a:pPr lvl="0"/>
            <a:r>
              <a:rPr lang="en-US" altLang="ko-KR" dirty="0"/>
              <a:t>PRESENTATION HERE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1A55E6E-2890-481F-AE15-CDC79CD838DA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4" name="그림 3" descr="별, 노트북, 밤, 어두운이(가) 표시된 사진&#10;&#10;자동 생성된 설명">
            <a:extLst>
              <a:ext uri="{FF2B5EF4-FFF2-40B4-BE49-F238E27FC236}">
                <a16:creationId xmlns:a16="http://schemas.microsoft.com/office/drawing/2014/main" id="{0CF0CCBA-B15F-41A0-973D-7A82B337706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392" y="51470"/>
            <a:ext cx="991398" cy="991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7365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2771800" y="1404764"/>
            <a:ext cx="6372200" cy="302433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A6C3AF05-0B8F-485E-983F-1B40340199E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D183D1CC-DF98-45E3-B7CE-601603E40D0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2B75FB7-0578-4803-9742-A5F556AD9F01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93193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0" y="0"/>
            <a:ext cx="3059832" cy="219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6084000" y="2947500"/>
            <a:ext cx="3060000" cy="219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039255-9B8F-4462-A7FE-3E72045BAB9D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44796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528392" y="0"/>
            <a:ext cx="2123728" cy="32198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7020272" y="1923678"/>
            <a:ext cx="2123728" cy="32198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AAE106-F942-47F1-B65C-59B172E88EAA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02514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717858" y="1275606"/>
            <a:ext cx="2448545" cy="202405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3339542" y="1275606"/>
            <a:ext cx="2448273" cy="202405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4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5960954" y="1275606"/>
            <a:ext cx="2448273" cy="202405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DDA4CE02-F7F3-4BCD-B8DB-4DFD03965E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39A54B34-6F96-4E3E-B72E-E680E3CE271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777962-8117-49AD-9324-1D8E477D02BB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399713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D:\Fullppt\005-PNG이미지\모니터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2286" y="1275606"/>
            <a:ext cx="2923753" cy="2518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3" descr="D:\Fullppt\005-PNG이미지\모니터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646" y="1275606"/>
            <a:ext cx="2923753" cy="2518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582656" y="1374406"/>
            <a:ext cx="2700000" cy="15848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4820964" y="1374406"/>
            <a:ext cx="2736000" cy="15848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2F3CBFE9-6225-4EAB-9415-3558F6BE9A6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9E9189EF-3C10-45A2-8749-4187192ACE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85AF8D-9837-4185-AA5F-0E08674FE199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089407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onut 3"/>
          <p:cNvSpPr/>
          <p:nvPr userDrawn="1"/>
        </p:nvSpPr>
        <p:spPr>
          <a:xfrm>
            <a:off x="2847111" y="1179745"/>
            <a:ext cx="3401564" cy="3401564"/>
          </a:xfrm>
          <a:prstGeom prst="donut">
            <a:avLst>
              <a:gd name="adj" fmla="val 135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5" name="Picture 2" descr="D:\Fullppt\PNG이미지\핸드폰2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5225" y="1079005"/>
            <a:ext cx="3373328" cy="4085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566328" y="1217153"/>
            <a:ext cx="1945465" cy="300514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9B4F25E9-AA8C-4BD3-BF1F-56D20DF8DD5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40BDE80-4E1C-47DE-8168-381888FDC3F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0E8A3CB-0AB4-417C-9F8E-176DF4D3C840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920499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213800" y="2230378"/>
            <a:ext cx="4930200" cy="47357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213800" y="2703954"/>
            <a:ext cx="4930200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5" name="Picture 2" descr="E:\002-KIMS BUSINESS\007-02-Googleslidesppt\02-GSppt-Contents-Kim\20170215\03-abs\item01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39" y="3651870"/>
            <a:ext cx="1013895" cy="1016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E:\002-KIMS BUSINESS\007-02-Googleslidesppt\02-GSppt-Contents-Kim\20170215\03-abs\item01-png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6" y="950740"/>
            <a:ext cx="648072" cy="649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E:\002-KIMS BUSINESS\007-02-Googleslidesppt\02-GSppt-Contents-Kim\20170215\03-abs\item01-png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419818"/>
            <a:ext cx="442142" cy="443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E:\002-KIMS BUSINESS\007-02-Googleslidesppt\02-GSppt-Contents-Kim\20170215\03-abs\item01-png.png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0392" y="1779200"/>
            <a:ext cx="360040" cy="360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/>
          <p:cNvGrpSpPr/>
          <p:nvPr userDrawn="1"/>
        </p:nvGrpSpPr>
        <p:grpSpPr>
          <a:xfrm>
            <a:off x="1115616" y="1275607"/>
            <a:ext cx="2585656" cy="2592286"/>
            <a:chOff x="1115616" y="1275607"/>
            <a:chExt cx="2585656" cy="2592286"/>
          </a:xfrm>
        </p:grpSpPr>
        <p:pic>
          <p:nvPicPr>
            <p:cNvPr id="1026" name="Picture 2" descr="E:\002-KIMS BUSINESS\007-02-Googleslidesppt\02-GSppt-Contents-Kim\20170215\03-abs\item01-png.png"/>
            <p:cNvPicPr>
              <a:picLocks noChangeAspect="1" noChangeArrowheads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5616" y="1275607"/>
              <a:ext cx="2585656" cy="25922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Oval 1"/>
            <p:cNvSpPr/>
            <p:nvPr userDrawn="1"/>
          </p:nvSpPr>
          <p:spPr>
            <a:xfrm>
              <a:off x="1796376" y="1959682"/>
              <a:ext cx="1224136" cy="122413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63500" dist="38100" dir="18900000">
                <a:prstClr val="black">
                  <a:alpha val="29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27" name="Picture 3" descr="E:\002-KIMS BUSINESS\007-02-Googleslidesppt\02-GSppt-Contents-Kim\20170215\03-abs\item02-png.png"/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8344" y="3578808"/>
            <a:ext cx="1475656" cy="1592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3" descr="E:\002-KIMS BUSINESS\007-02-Googleslidesppt\02-GSppt-Contents-Kim\20170215\03-abs\item02-png.png"/>
          <p:cNvPicPr>
            <a:picLocks noChangeAspect="1" noChangeArrowheads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8226854" y="-51527"/>
            <a:ext cx="879830" cy="949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24B3F65-D174-473A-B9A3-7D405B29D5AA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82354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1707971">
            <a:off x="2873932" y="156273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527839">
            <a:off x="3005459" y="3443641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414606">
            <a:off x="1967897" y="2192112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162721" flipH="1">
            <a:off x="2110757" y="805096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864253" flipH="1">
            <a:off x="3934583" y="142673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164798">
            <a:off x="5618205" y="2384716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274931">
            <a:off x="5463157" y="736150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29549">
            <a:off x="4788024" y="3370715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/>
          <p:cNvGrpSpPr/>
          <p:nvPr userDrawn="1"/>
        </p:nvGrpSpPr>
        <p:grpSpPr>
          <a:xfrm>
            <a:off x="2254580" y="248388"/>
            <a:ext cx="4634840" cy="4646724"/>
            <a:chOff x="1115616" y="1275607"/>
            <a:chExt cx="2585656" cy="2592286"/>
          </a:xfrm>
        </p:grpSpPr>
        <p:pic>
          <p:nvPicPr>
            <p:cNvPr id="5" name="Picture 2" descr="E:\002-KIMS BUSINESS\007-02-Googleslidesppt\02-GSppt-Contents-Kim\20170215\03-abs\item01-png.png"/>
            <p:cNvPicPr>
              <a:picLocks noChangeAspect="1" noChangeArrowheads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5616" y="1275607"/>
              <a:ext cx="2585656" cy="25922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Oval 5"/>
            <p:cNvSpPr/>
            <p:nvPr userDrawn="1"/>
          </p:nvSpPr>
          <p:spPr>
            <a:xfrm>
              <a:off x="1595313" y="1758619"/>
              <a:ext cx="1626263" cy="162626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63500" dist="38100" dir="18900000">
                <a:prstClr val="black">
                  <a:alpha val="29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lt"/>
              </a:endParaRPr>
            </a:p>
          </p:txBody>
        </p:sp>
      </p:grp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03848" y="2101602"/>
            <a:ext cx="2736303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Thank you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203700" y="2677666"/>
            <a:ext cx="2736303" cy="43204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</a:t>
            </a:r>
          </a:p>
          <a:p>
            <a:pPr lvl="0"/>
            <a:r>
              <a:rPr lang="en-US" altLang="ko-KR" dirty="0"/>
              <a:t>of your subtitle Here</a:t>
            </a:r>
          </a:p>
        </p:txBody>
      </p:sp>
      <p:pic>
        <p:nvPicPr>
          <p:cNvPr id="2050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2860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E:\002-KIMS BUSINESS\007-02-Googleslidesppt\02-GSppt-Contents-Kim\20170215\03-abs\item02-png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0352" y="3624792"/>
            <a:ext cx="1407408" cy="1518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24771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2771800" y="1404764"/>
            <a:ext cx="6372200" cy="302433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A6C3AF05-0B8F-485E-983F-1B40340199E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D183D1CC-DF98-45E3-B7CE-601603E40D0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2B75FB7-0578-4803-9742-A5F556AD9F01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65326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4A5F54F-2348-4473-82E1-BFE60E049C97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57120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2843808" y="377122"/>
            <a:ext cx="3456384" cy="3465247"/>
            <a:chOff x="1115616" y="1275607"/>
            <a:chExt cx="2585656" cy="2592286"/>
          </a:xfrm>
        </p:grpSpPr>
        <p:pic>
          <p:nvPicPr>
            <p:cNvPr id="5" name="Picture 2" descr="E:\002-KIMS BUSINESS\007-02-Googleslidesppt\02-GSppt-Contents-Kim\20170215\03-abs\item01-png.png"/>
            <p:cNvPicPr>
              <a:picLocks noChangeAspect="1" noChangeArrowheads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5616" y="1275607"/>
              <a:ext cx="2585656" cy="25922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Oval 5"/>
            <p:cNvSpPr/>
            <p:nvPr userDrawn="1"/>
          </p:nvSpPr>
          <p:spPr>
            <a:xfrm>
              <a:off x="1796376" y="1959682"/>
              <a:ext cx="1224136" cy="122413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63500" dist="38100" dir="18900000">
                <a:prstClr val="black">
                  <a:alpha val="29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829098" y="3829794"/>
            <a:ext cx="3456384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Welcome!!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828950" y="4443958"/>
            <a:ext cx="3456384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0746CEC-C010-40FB-A31C-D4A95DEE5115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62036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A9DE26D-6639-4546-96A5-E0EE2A312FF3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4093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C749EE9-2723-4B84-AFDB-858BDA36301B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9044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863568" y="1599822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2842131" y="1597374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4834733" y="1597374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6827011" y="1599822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Block Arc 1"/>
          <p:cNvSpPr/>
          <p:nvPr userDrawn="1"/>
        </p:nvSpPr>
        <p:spPr>
          <a:xfrm>
            <a:off x="683568" y="1419822"/>
            <a:ext cx="1800000" cy="1800000"/>
          </a:xfrm>
          <a:prstGeom prst="blockArc">
            <a:avLst>
              <a:gd name="adj1" fmla="val 10800000"/>
              <a:gd name="adj2" fmla="val 94979"/>
              <a:gd name="adj3" fmla="val 5402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Block Arc 11"/>
          <p:cNvSpPr/>
          <p:nvPr userDrawn="1"/>
        </p:nvSpPr>
        <p:spPr>
          <a:xfrm>
            <a:off x="2671382" y="1419822"/>
            <a:ext cx="1800000" cy="1800000"/>
          </a:xfrm>
          <a:prstGeom prst="blockArc">
            <a:avLst>
              <a:gd name="adj1" fmla="val 10800000"/>
              <a:gd name="adj2" fmla="val 94979"/>
              <a:gd name="adj3" fmla="val 540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Block Arc 12"/>
          <p:cNvSpPr/>
          <p:nvPr userDrawn="1"/>
        </p:nvSpPr>
        <p:spPr>
          <a:xfrm>
            <a:off x="4659196" y="1419822"/>
            <a:ext cx="1800000" cy="1800000"/>
          </a:xfrm>
          <a:prstGeom prst="blockArc">
            <a:avLst>
              <a:gd name="adj1" fmla="val 10800000"/>
              <a:gd name="adj2" fmla="val 94979"/>
              <a:gd name="adj3" fmla="val 540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Block Arc 13"/>
          <p:cNvSpPr/>
          <p:nvPr userDrawn="1"/>
        </p:nvSpPr>
        <p:spPr>
          <a:xfrm>
            <a:off x="6647011" y="1419822"/>
            <a:ext cx="1800000" cy="1800000"/>
          </a:xfrm>
          <a:prstGeom prst="blockArc">
            <a:avLst>
              <a:gd name="adj1" fmla="val 10800000"/>
              <a:gd name="adj2" fmla="val 94979"/>
              <a:gd name="adj3" fmla="val 5402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EDBECCA6-8618-46C3-A8D4-3B6399CCEF8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1D40A599-6D66-4DC9-82BB-52C171B56BB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133540-D188-4ED2-842B-34BCBF6015C8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4994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grpSp>
        <p:nvGrpSpPr>
          <p:cNvPr id="5" name="Group 4"/>
          <p:cNvGrpSpPr/>
          <p:nvPr userDrawn="1"/>
        </p:nvGrpSpPr>
        <p:grpSpPr>
          <a:xfrm>
            <a:off x="354008" y="1131589"/>
            <a:ext cx="2849840" cy="3649171"/>
            <a:chOff x="354008" y="1131589"/>
            <a:chExt cx="2849840" cy="3649171"/>
          </a:xfrm>
        </p:grpSpPr>
        <p:sp>
          <p:nvSpPr>
            <p:cNvPr id="6" name="Rounded Rectangle 5"/>
            <p:cNvSpPr/>
            <p:nvPr/>
          </p:nvSpPr>
          <p:spPr>
            <a:xfrm>
              <a:off x="354008" y="1131589"/>
              <a:ext cx="2849840" cy="3649171"/>
            </a:xfrm>
            <a:prstGeom prst="roundRect">
              <a:avLst>
                <a:gd name="adj" fmla="val 3968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531932" y="1347500"/>
              <a:ext cx="108520" cy="3240473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12" name="Half Frame 11"/>
            <p:cNvSpPr/>
            <p:nvPr/>
          </p:nvSpPr>
          <p:spPr>
            <a:xfrm rot="5400000">
              <a:off x="2592642" y="1238201"/>
              <a:ext cx="502331" cy="502331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32AA192-7133-43FD-AFD7-CCFE80BE754D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81822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5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6683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9" r:id="rId3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7555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2" r:id="rId3"/>
    <p:sldLayoutId id="2147483652" r:id="rId4"/>
    <p:sldLayoutId id="2147483661" r:id="rId5"/>
    <p:sldLayoutId id="2147483656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4710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203848" y="3291830"/>
            <a:ext cx="5220072" cy="288032"/>
          </a:xfrm>
        </p:spPr>
        <p:txBody>
          <a:bodyPr/>
          <a:lstStyle/>
          <a:p>
            <a:r>
              <a:rPr lang="en-US" altLang="ko-KR" sz="1600"/>
              <a:t>YOLACT Real-time Instance Segmentation</a:t>
            </a:r>
            <a:endParaRPr lang="en-US" altLang="ko-KR" sz="32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3203848" y="3961428"/>
            <a:ext cx="5694848" cy="360040"/>
          </a:xfrm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/>
              <a:t>Daniel Bolya, Chong Zhou, Fanyi Xiao, Yong Jae Lee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100" b="1"/>
              <a:t>ICCV 2019</a:t>
            </a:r>
            <a:endParaRPr lang="en-US" altLang="ko-KR" sz="110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b="1" baseline="-500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b="1" baseline="-5000" dirty="0"/>
          </a:p>
        </p:txBody>
      </p:sp>
      <p:grpSp>
        <p:nvGrpSpPr>
          <p:cNvPr id="6" name="Group 5"/>
          <p:cNvGrpSpPr/>
          <p:nvPr/>
        </p:nvGrpSpPr>
        <p:grpSpPr>
          <a:xfrm>
            <a:off x="2930439" y="2701288"/>
            <a:ext cx="129393" cy="1440160"/>
            <a:chOff x="3424672" y="2643758"/>
            <a:chExt cx="283232" cy="1584176"/>
          </a:xfrm>
        </p:grpSpPr>
        <p:sp>
          <p:nvSpPr>
            <p:cNvPr id="7" name="Rectangle 6"/>
            <p:cNvSpPr/>
            <p:nvPr userDrawn="1"/>
          </p:nvSpPr>
          <p:spPr>
            <a:xfrm>
              <a:off x="3635896" y="2643758"/>
              <a:ext cx="72008" cy="158417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3565490" y="2643758"/>
              <a:ext cx="72007" cy="1584176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3495081" y="2643758"/>
              <a:ext cx="72007" cy="158417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Rectangle 9"/>
            <p:cNvSpPr/>
            <p:nvPr userDrawn="1"/>
          </p:nvSpPr>
          <p:spPr>
            <a:xfrm>
              <a:off x="3424672" y="2643758"/>
              <a:ext cx="72008" cy="158417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9718413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921FA6BF-F78E-45C3-A731-08AFDF3227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463"/>
          <a:stretch/>
        </p:blipFill>
        <p:spPr bwMode="auto">
          <a:xfrm>
            <a:off x="726046" y="658892"/>
            <a:ext cx="7574867" cy="2776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F76E4AEC-D22B-4540-9912-0B83A05A56A7}"/>
              </a:ext>
            </a:extLst>
          </p:cNvPr>
          <p:cNvSpPr/>
          <p:nvPr/>
        </p:nvSpPr>
        <p:spPr>
          <a:xfrm>
            <a:off x="4038414" y="2258747"/>
            <a:ext cx="1253666" cy="472698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B1D8CF-1F69-40D5-ACF7-89AE0EFD855F}"/>
              </a:ext>
            </a:extLst>
          </p:cNvPr>
          <p:cNvSpPr txBox="1"/>
          <p:nvPr/>
        </p:nvSpPr>
        <p:spPr>
          <a:xfrm>
            <a:off x="179512" y="267494"/>
            <a:ext cx="45910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0">
                <a:solidFill>
                  <a:srgbClr val="EE2323"/>
                </a:solidFill>
                <a:effectLst/>
                <a:latin typeface="Noto Serif KR"/>
              </a:rPr>
              <a:t>&lt;Protonet&gt;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96439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9B2C252-4D7F-4D0B-B3C0-512812B53E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648" y="771550"/>
            <a:ext cx="6010821" cy="33685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24A8679-0C46-4B84-B325-080D980D3AFC}"/>
              </a:ext>
            </a:extLst>
          </p:cNvPr>
          <p:cNvSpPr txBox="1"/>
          <p:nvPr/>
        </p:nvSpPr>
        <p:spPr>
          <a:xfrm>
            <a:off x="179512" y="267494"/>
            <a:ext cx="45910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0">
                <a:solidFill>
                  <a:srgbClr val="EE2323"/>
                </a:solidFill>
                <a:effectLst/>
                <a:latin typeface="Noto Serif KR"/>
              </a:rPr>
              <a:t>&lt;Protonet&gt;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89275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1ACD3DE-3D2E-4E3D-AEDB-1B32F714C256}"/>
              </a:ext>
            </a:extLst>
          </p:cNvPr>
          <p:cNvSpPr txBox="1"/>
          <p:nvPr/>
        </p:nvSpPr>
        <p:spPr>
          <a:xfrm>
            <a:off x="179512" y="267494"/>
            <a:ext cx="45910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0">
                <a:solidFill>
                  <a:srgbClr val="EE2323"/>
                </a:solidFill>
                <a:effectLst/>
                <a:latin typeface="Noto Serif KR"/>
              </a:rPr>
              <a:t>&lt;Protonet&gt;</a:t>
            </a:r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BE958D-47E3-4994-9B6F-889ADFC834AC}"/>
              </a:ext>
            </a:extLst>
          </p:cNvPr>
          <p:cNvSpPr txBox="1"/>
          <p:nvPr/>
        </p:nvSpPr>
        <p:spPr>
          <a:xfrm>
            <a:off x="755576" y="3363838"/>
            <a:ext cx="7632848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sz="1600" b="0" i="0">
                <a:solidFill>
                  <a:srgbClr val="000000"/>
                </a:solidFill>
                <a:effectLst/>
                <a:latin typeface="Noto Serif KR"/>
              </a:rPr>
              <a:t>가장 깊은 </a:t>
            </a:r>
            <a:r>
              <a:rPr lang="en-US" altLang="ko-KR" sz="1600" b="0" i="0">
                <a:solidFill>
                  <a:srgbClr val="000000"/>
                </a:solidFill>
                <a:effectLst/>
                <a:latin typeface="Noto Serif KR"/>
              </a:rPr>
              <a:t>feature map</a:t>
            </a:r>
            <a:r>
              <a:rPr lang="ko-KR" altLang="en-US" sz="1600" b="0" i="0">
                <a:solidFill>
                  <a:srgbClr val="000000"/>
                </a:solidFill>
                <a:effectLst/>
                <a:latin typeface="Noto Serif KR"/>
              </a:rPr>
              <a:t>을 이용</a:t>
            </a:r>
            <a:endParaRPr lang="en-US" altLang="ko-KR" sz="1600" b="0" i="0">
              <a:solidFill>
                <a:srgbClr val="000000"/>
              </a:solidFill>
              <a:effectLst/>
              <a:latin typeface="Noto Serif KR"/>
            </a:endParaRPr>
          </a:p>
          <a:p>
            <a:pPr algn="l"/>
            <a:r>
              <a:rPr lang="en-US" altLang="ko-KR" sz="1600" b="1" i="0">
                <a:solidFill>
                  <a:srgbClr val="000000"/>
                </a:solidFill>
                <a:effectLst/>
                <a:latin typeface="Noto Serif KR"/>
              </a:rPr>
              <a:t>1. </a:t>
            </a:r>
            <a:r>
              <a:rPr lang="ko-KR" altLang="en-US" sz="1600" b="1" i="0">
                <a:solidFill>
                  <a:srgbClr val="000000"/>
                </a:solidFill>
                <a:effectLst/>
                <a:latin typeface="Noto Serif KR"/>
              </a:rPr>
              <a:t>깊은 </a:t>
            </a:r>
            <a:r>
              <a:rPr lang="en-US" altLang="ko-KR" sz="1600" b="1" i="0">
                <a:solidFill>
                  <a:srgbClr val="000000"/>
                </a:solidFill>
                <a:effectLst/>
                <a:latin typeface="Noto Serif KR"/>
              </a:rPr>
              <a:t>feature map</a:t>
            </a:r>
            <a:r>
              <a:rPr lang="ko-KR" altLang="en-US" sz="1600" b="1" i="0">
                <a:solidFill>
                  <a:srgbClr val="000000"/>
                </a:solidFill>
                <a:effectLst/>
                <a:latin typeface="Noto Serif KR"/>
              </a:rPr>
              <a:t>일수록 이전 해상도들에서의 </a:t>
            </a:r>
            <a:r>
              <a:rPr lang="en-US" altLang="ko-KR" sz="1600" b="1" i="0">
                <a:solidFill>
                  <a:srgbClr val="000000"/>
                </a:solidFill>
                <a:effectLst/>
                <a:latin typeface="Noto Serif KR"/>
              </a:rPr>
              <a:t>feautre </a:t>
            </a:r>
            <a:r>
              <a:rPr lang="ko-KR" altLang="en-US" sz="1600" b="1" i="0">
                <a:solidFill>
                  <a:srgbClr val="000000"/>
                </a:solidFill>
                <a:effectLst/>
                <a:latin typeface="Noto Serif KR"/>
              </a:rPr>
              <a:t>정보를 모두 포함하므로 </a:t>
            </a:r>
            <a:r>
              <a:rPr lang="en-US" altLang="ko-KR" sz="1600" b="1" i="0">
                <a:solidFill>
                  <a:srgbClr val="000000"/>
                </a:solidFill>
                <a:effectLst/>
                <a:latin typeface="Noto Serif KR"/>
              </a:rPr>
              <a:t>robust</a:t>
            </a:r>
            <a:r>
              <a:rPr lang="ko-KR" altLang="en-US" sz="1600" b="1" i="0">
                <a:solidFill>
                  <a:srgbClr val="000000"/>
                </a:solidFill>
                <a:effectLst/>
                <a:latin typeface="Noto Serif KR"/>
              </a:rPr>
              <a:t>한 </a:t>
            </a:r>
            <a:r>
              <a:rPr lang="en-US" altLang="ko-KR" sz="1600" b="1" i="0">
                <a:solidFill>
                  <a:srgbClr val="000000"/>
                </a:solidFill>
                <a:effectLst/>
                <a:latin typeface="Noto Serif KR"/>
              </a:rPr>
              <a:t>mask</a:t>
            </a:r>
            <a:r>
              <a:rPr lang="ko-KR" altLang="en-US" sz="1600" b="1" i="0">
                <a:solidFill>
                  <a:srgbClr val="000000"/>
                </a:solidFill>
                <a:effectLst/>
                <a:latin typeface="Noto Serif KR"/>
              </a:rPr>
              <a:t>를 생성할 수 있다</a:t>
            </a:r>
            <a:r>
              <a:rPr lang="en-US" altLang="ko-KR" sz="1600" b="1" i="0">
                <a:solidFill>
                  <a:srgbClr val="000000"/>
                </a:solidFill>
                <a:effectLst/>
                <a:latin typeface="Noto Serif KR"/>
              </a:rPr>
              <a:t>.</a:t>
            </a:r>
            <a:endParaRPr lang="ko-KR" altLang="en-US" sz="1600" b="0" i="0">
              <a:solidFill>
                <a:srgbClr val="000000"/>
              </a:solidFill>
              <a:effectLst/>
              <a:latin typeface="Noto Sans KR"/>
            </a:endParaRPr>
          </a:p>
          <a:p>
            <a:pPr algn="l"/>
            <a:r>
              <a:rPr lang="en-US" altLang="ko-KR" sz="1600" b="1" i="0">
                <a:solidFill>
                  <a:srgbClr val="000000"/>
                </a:solidFill>
                <a:effectLst/>
                <a:latin typeface="Noto Serif KR"/>
              </a:rPr>
              <a:t>2. </a:t>
            </a:r>
            <a:r>
              <a:rPr lang="ko-KR" altLang="en-US" sz="1600" b="1" i="0">
                <a:solidFill>
                  <a:srgbClr val="000000"/>
                </a:solidFill>
                <a:effectLst/>
                <a:latin typeface="Noto Serif KR"/>
              </a:rPr>
              <a:t>고해상도 </a:t>
            </a:r>
            <a:r>
              <a:rPr lang="en-US" altLang="ko-KR" sz="1600" b="1" i="0">
                <a:solidFill>
                  <a:srgbClr val="000000"/>
                </a:solidFill>
                <a:effectLst/>
                <a:latin typeface="Noto Serif KR"/>
              </a:rPr>
              <a:t>feature map</a:t>
            </a:r>
            <a:r>
              <a:rPr lang="ko-KR" altLang="en-US" sz="1600" b="1" i="0">
                <a:solidFill>
                  <a:srgbClr val="000000"/>
                </a:solidFill>
                <a:effectLst/>
                <a:latin typeface="Noto Serif KR"/>
              </a:rPr>
              <a:t>일수록 작은 </a:t>
            </a:r>
            <a:r>
              <a:rPr lang="en-US" altLang="ko-KR" sz="1600" b="1" i="0">
                <a:solidFill>
                  <a:srgbClr val="000000"/>
                </a:solidFill>
                <a:effectLst/>
                <a:latin typeface="Noto Serif KR"/>
              </a:rPr>
              <a:t>object</a:t>
            </a:r>
            <a:r>
              <a:rPr lang="ko-KR" altLang="en-US" sz="1600" b="1" i="0">
                <a:solidFill>
                  <a:srgbClr val="000000"/>
                </a:solidFill>
                <a:effectLst/>
                <a:latin typeface="Noto Serif KR"/>
              </a:rPr>
              <a:t>에 대해 좋은 성능을 보인다</a:t>
            </a:r>
            <a:r>
              <a:rPr lang="en-US" altLang="ko-KR" sz="1600" b="1" i="0">
                <a:solidFill>
                  <a:srgbClr val="000000"/>
                </a:solidFill>
                <a:effectLst/>
                <a:latin typeface="Noto Serif KR"/>
              </a:rPr>
              <a:t>.</a:t>
            </a:r>
            <a:endParaRPr lang="ko-KR" altLang="en-US" sz="1600" b="0" i="0">
              <a:solidFill>
                <a:srgbClr val="000000"/>
              </a:solidFill>
              <a:effectLst/>
              <a:latin typeface="Noto Sans KR"/>
            </a:endParaRPr>
          </a:p>
        </p:txBody>
      </p:sp>
      <p:pic>
        <p:nvPicPr>
          <p:cNvPr id="18434" name="Picture 2">
            <a:extLst>
              <a:ext uri="{FF2B5EF4-FFF2-40B4-BE49-F238E27FC236}">
                <a16:creationId xmlns:a16="http://schemas.microsoft.com/office/drawing/2014/main" id="{20BD9882-3F97-4505-9A89-8A4BF23A86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877737"/>
            <a:ext cx="5904656" cy="1838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69364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848A937-5302-4FE5-B1B4-E431AF0394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3651" y="0"/>
            <a:ext cx="327669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0390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CA13EB9-D962-41E7-A215-92BCDD6BA5A8}"/>
              </a:ext>
            </a:extLst>
          </p:cNvPr>
          <p:cNvSpPr txBox="1"/>
          <p:nvPr/>
        </p:nvSpPr>
        <p:spPr>
          <a:xfrm>
            <a:off x="467544" y="483518"/>
            <a:ext cx="78488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0" i="0">
                <a:solidFill>
                  <a:srgbClr val="000000"/>
                </a:solidFill>
                <a:effectLst/>
                <a:latin typeface="Noto Serif KR"/>
              </a:rPr>
              <a:t>네트워크가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oto Serif KR"/>
              </a:rPr>
              <a:t>3x3 conv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oto Serif KR"/>
              </a:rPr>
              <a:t>와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oto Serif KR"/>
              </a:rPr>
              <a:t>1x1 conv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oto Serif KR"/>
              </a:rPr>
              <a:t>조합으로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Noto Serif KR"/>
              </a:rPr>
              <a:t>localize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oto Serif KR"/>
              </a:rPr>
              <a:t>방법을 배울 수 있는 이유는 </a:t>
            </a:r>
            <a:r>
              <a:rPr lang="en-US" altLang="ko-KR" sz="1200" b="1" i="0">
                <a:solidFill>
                  <a:srgbClr val="000000"/>
                </a:solidFill>
                <a:effectLst/>
                <a:latin typeface="Noto Serif KR"/>
              </a:rPr>
              <a:t>"padding"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Noto Serif KR"/>
              </a:rPr>
              <a:t>을 이용했기 때문</a:t>
            </a:r>
            <a:endParaRPr lang="ko-KR" altLang="en-US" sz="1200"/>
          </a:p>
        </p:txBody>
      </p:sp>
      <p:pic>
        <p:nvPicPr>
          <p:cNvPr id="19458" name="Picture 2">
            <a:extLst>
              <a:ext uri="{FF2B5EF4-FFF2-40B4-BE49-F238E27FC236}">
                <a16:creationId xmlns:a16="http://schemas.microsoft.com/office/drawing/2014/main" id="{3D77524B-E181-4261-AAB4-C46C75A2C0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491630"/>
            <a:ext cx="6749887" cy="2008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94490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921FA6BF-F78E-45C3-A731-08AFDF3227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463"/>
          <a:stretch/>
        </p:blipFill>
        <p:spPr bwMode="auto">
          <a:xfrm>
            <a:off x="726046" y="658892"/>
            <a:ext cx="7574867" cy="2776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63BE43C3-AD79-4BA2-B76C-9247A885DA4F}"/>
              </a:ext>
            </a:extLst>
          </p:cNvPr>
          <p:cNvSpPr/>
          <p:nvPr/>
        </p:nvSpPr>
        <p:spPr>
          <a:xfrm>
            <a:off x="4038414" y="1563638"/>
            <a:ext cx="684076" cy="472698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5263031-1B30-40EF-AB8A-ABDA0085E376}"/>
              </a:ext>
            </a:extLst>
          </p:cNvPr>
          <p:cNvSpPr txBox="1"/>
          <p:nvPr/>
        </p:nvSpPr>
        <p:spPr>
          <a:xfrm>
            <a:off x="107504" y="339502"/>
            <a:ext cx="45910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0">
                <a:solidFill>
                  <a:srgbClr val="EE2323"/>
                </a:solidFill>
                <a:effectLst/>
                <a:latin typeface="Noto Serif KR"/>
              </a:rPr>
              <a:t>&lt;Prediction Head&gt;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13260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head의 구조">
            <a:extLst>
              <a:ext uri="{FF2B5EF4-FFF2-40B4-BE49-F238E27FC236}">
                <a16:creationId xmlns:a16="http://schemas.microsoft.com/office/drawing/2014/main" id="{D8AC7A34-A921-4BAE-8A14-431C0DCEA4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483518"/>
            <a:ext cx="5515843" cy="3542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8403B97-C19F-4238-94EF-FDC87E4D0994}"/>
              </a:ext>
            </a:extLst>
          </p:cNvPr>
          <p:cNvSpPr txBox="1"/>
          <p:nvPr/>
        </p:nvSpPr>
        <p:spPr>
          <a:xfrm>
            <a:off x="107504" y="339502"/>
            <a:ext cx="45910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0">
                <a:solidFill>
                  <a:srgbClr val="EE2323"/>
                </a:solidFill>
                <a:effectLst/>
                <a:latin typeface="Noto Serif KR"/>
              </a:rPr>
              <a:t>&lt;Prediction Head&gt;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51285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5D3A203-DB84-4388-8FDF-84A9759471DF}"/>
              </a:ext>
            </a:extLst>
          </p:cNvPr>
          <p:cNvSpPr txBox="1"/>
          <p:nvPr/>
        </p:nvSpPr>
        <p:spPr>
          <a:xfrm>
            <a:off x="107504" y="339502"/>
            <a:ext cx="45910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0">
                <a:solidFill>
                  <a:srgbClr val="EE2323"/>
                </a:solidFill>
                <a:effectLst/>
                <a:latin typeface="Noto Serif KR"/>
              </a:rPr>
              <a:t>&lt;Prediction Head&gt;</a:t>
            </a:r>
            <a:endParaRPr lang="ko-KR" altLang="en-US"/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E36413B5-3ACE-46F2-B9B0-0A1344DA42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843558"/>
            <a:ext cx="7292111" cy="4155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59406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EA75E7F-F5C7-4860-BCD3-F2377DF21C77}"/>
              </a:ext>
            </a:extLst>
          </p:cNvPr>
          <p:cNvSpPr txBox="1"/>
          <p:nvPr/>
        </p:nvSpPr>
        <p:spPr>
          <a:xfrm>
            <a:off x="179512" y="555526"/>
            <a:ext cx="45910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0">
                <a:solidFill>
                  <a:srgbClr val="000000"/>
                </a:solidFill>
                <a:effectLst/>
                <a:latin typeface="Noto Serif KR"/>
              </a:rPr>
              <a:t>coef branch - YOLACT</a:t>
            </a:r>
            <a:r>
              <a:rPr lang="ko-KR" altLang="en-US" b="1" i="0">
                <a:solidFill>
                  <a:srgbClr val="000000"/>
                </a:solidFill>
                <a:effectLst/>
                <a:latin typeface="Noto Serif KR"/>
              </a:rPr>
              <a:t>의 핵심</a:t>
            </a:r>
            <a:endParaRPr lang="ko-KR" altLang="en-US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8134BF18-930A-4054-9A7A-47FDC10774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9592" y="1779662"/>
            <a:ext cx="7128792" cy="12311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Noto Serif KR"/>
              </a:rPr>
              <a:t>Protonet에서 k개의 prototype mask를 생성했지만 각 mask는 특정 instance 1개를 activate(localize)하고있지 않다.</a:t>
            </a:r>
            <a:endParaRPr kumimoji="0" lang="en-US" altLang="ko-KR" sz="1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ea typeface="Noto Serif KR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1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ea typeface="Noto Serif KR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Noto Serif KR"/>
              </a:rPr>
              <a:t>따라서 k개의 prototype mask를 서로 더하고 빼는 연산을 통해 1개의 instance만 activate하도록 feautre map을 조정한다.</a:t>
            </a:r>
            <a:endParaRPr kumimoji="0" lang="ko-KR" altLang="ko-KR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47651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17EBE7E-B4C9-40D0-8DAD-BD0BD73B457A}"/>
              </a:ext>
            </a:extLst>
          </p:cNvPr>
          <p:cNvSpPr txBox="1"/>
          <p:nvPr/>
        </p:nvSpPr>
        <p:spPr>
          <a:xfrm>
            <a:off x="323528" y="483518"/>
            <a:ext cx="13681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0">
                <a:solidFill>
                  <a:srgbClr val="EE2323"/>
                </a:solidFill>
                <a:effectLst/>
                <a:latin typeface="Noto Serif KR"/>
              </a:rPr>
              <a:t>&lt;Fast NMS&gt;</a:t>
            </a:r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1DAB85-0382-4384-82BF-9CB8E890D283}"/>
              </a:ext>
            </a:extLst>
          </p:cNvPr>
          <p:cNvSpPr txBox="1"/>
          <p:nvPr/>
        </p:nvSpPr>
        <p:spPr>
          <a:xfrm>
            <a:off x="539552" y="1851670"/>
            <a:ext cx="806489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0">
                <a:solidFill>
                  <a:srgbClr val="000000"/>
                </a:solidFill>
                <a:effectLst/>
                <a:latin typeface="Noto Serif KR"/>
              </a:rPr>
              <a:t>자기보다 </a:t>
            </a:r>
            <a:r>
              <a:rPr lang="en-US" altLang="ko-KR" b="0" i="0">
                <a:solidFill>
                  <a:srgbClr val="000000"/>
                </a:solidFill>
                <a:effectLst/>
                <a:latin typeface="Noto Serif KR"/>
              </a:rPr>
              <a:t>confidence</a:t>
            </a:r>
            <a:r>
              <a:rPr lang="ko-KR" altLang="en-US" b="0" i="0">
                <a:solidFill>
                  <a:srgbClr val="000000"/>
                </a:solidFill>
                <a:effectLst/>
                <a:latin typeface="Noto Serif KR"/>
              </a:rPr>
              <a:t>가 높은 </a:t>
            </a:r>
            <a:r>
              <a:rPr lang="en-US" altLang="ko-KR" b="0" i="0">
                <a:solidFill>
                  <a:srgbClr val="000000"/>
                </a:solidFill>
                <a:effectLst/>
                <a:latin typeface="Noto Serif KR"/>
              </a:rPr>
              <a:t>anchor</a:t>
            </a:r>
            <a:r>
              <a:rPr lang="ko-KR" altLang="en-US" b="0" i="0">
                <a:solidFill>
                  <a:srgbClr val="000000"/>
                </a:solidFill>
                <a:effectLst/>
                <a:latin typeface="Noto Serif KR"/>
              </a:rPr>
              <a:t>중</a:t>
            </a:r>
            <a:r>
              <a:rPr lang="en-US" altLang="ko-KR" b="0" i="0">
                <a:solidFill>
                  <a:srgbClr val="000000"/>
                </a:solidFill>
                <a:effectLst/>
                <a:latin typeface="Noto Serif KR"/>
              </a:rPr>
              <a:t>, IoU</a:t>
            </a:r>
            <a:r>
              <a:rPr lang="ko-KR" altLang="en-US" b="0" i="0">
                <a:solidFill>
                  <a:srgbClr val="000000"/>
                </a:solidFill>
                <a:effectLst/>
                <a:latin typeface="Noto Serif KR"/>
              </a:rPr>
              <a:t>값이 제일 큰 </a:t>
            </a:r>
            <a:r>
              <a:rPr lang="en-US" altLang="ko-KR" b="0" i="0">
                <a:solidFill>
                  <a:srgbClr val="000000"/>
                </a:solidFill>
                <a:effectLst/>
                <a:latin typeface="Noto Serif KR"/>
              </a:rPr>
              <a:t>anchor</a:t>
            </a:r>
            <a:r>
              <a:rPr lang="ko-KR" altLang="en-US" b="0" i="0">
                <a:solidFill>
                  <a:srgbClr val="000000"/>
                </a:solidFill>
                <a:effectLst/>
                <a:latin typeface="Noto Serif KR"/>
              </a:rPr>
              <a:t>가 </a:t>
            </a:r>
            <a:r>
              <a:rPr lang="en-US" altLang="ko-KR" b="0" i="0">
                <a:solidFill>
                  <a:srgbClr val="000000"/>
                </a:solidFill>
                <a:effectLst/>
                <a:latin typeface="Noto Serif KR"/>
              </a:rPr>
              <a:t>threshold</a:t>
            </a:r>
            <a:r>
              <a:rPr lang="ko-KR" altLang="en-US" b="0" i="0">
                <a:solidFill>
                  <a:srgbClr val="000000"/>
                </a:solidFill>
                <a:effectLst/>
                <a:latin typeface="Noto Serif KR"/>
              </a:rPr>
              <a:t>보다 크다면 두 </a:t>
            </a:r>
            <a:r>
              <a:rPr lang="en-US" altLang="ko-KR" b="0" i="0">
                <a:solidFill>
                  <a:srgbClr val="000000"/>
                </a:solidFill>
                <a:effectLst/>
                <a:latin typeface="Noto Serif KR"/>
              </a:rPr>
              <a:t>anchor</a:t>
            </a:r>
            <a:r>
              <a:rPr lang="ko-KR" altLang="en-US" b="0" i="0">
                <a:solidFill>
                  <a:srgbClr val="000000"/>
                </a:solidFill>
                <a:effectLst/>
                <a:latin typeface="Noto Serif KR"/>
              </a:rPr>
              <a:t>는 동일 </a:t>
            </a:r>
            <a:r>
              <a:rPr lang="en-US" altLang="ko-KR" b="0" i="0">
                <a:solidFill>
                  <a:srgbClr val="000000"/>
                </a:solidFill>
                <a:effectLst/>
                <a:latin typeface="Noto Serif KR"/>
              </a:rPr>
              <a:t>instance</a:t>
            </a:r>
            <a:r>
              <a:rPr lang="ko-KR" altLang="en-US" b="0" i="0">
                <a:solidFill>
                  <a:srgbClr val="000000"/>
                </a:solidFill>
                <a:effectLst/>
                <a:latin typeface="Noto Serif KR"/>
              </a:rPr>
              <a:t>를 </a:t>
            </a:r>
            <a:r>
              <a:rPr lang="en-US" altLang="ko-KR" b="0" i="0">
                <a:solidFill>
                  <a:srgbClr val="000000"/>
                </a:solidFill>
                <a:effectLst/>
                <a:latin typeface="Noto Serif KR"/>
              </a:rPr>
              <a:t>focus</a:t>
            </a:r>
            <a:r>
              <a:rPr lang="ko-KR" altLang="en-US" b="0" i="0">
                <a:solidFill>
                  <a:srgbClr val="000000"/>
                </a:solidFill>
                <a:effectLst/>
                <a:latin typeface="Noto Serif KR"/>
              </a:rPr>
              <a:t>하는데 이때 자기가 더 낮은 </a:t>
            </a:r>
            <a:r>
              <a:rPr lang="en-US" altLang="ko-KR" b="0" i="0">
                <a:solidFill>
                  <a:srgbClr val="000000"/>
                </a:solidFill>
                <a:effectLst/>
                <a:latin typeface="Noto Serif KR"/>
              </a:rPr>
              <a:t>confidence</a:t>
            </a:r>
            <a:r>
              <a:rPr lang="ko-KR" altLang="en-US" b="0" i="0">
                <a:solidFill>
                  <a:srgbClr val="000000"/>
                </a:solidFill>
                <a:effectLst/>
                <a:latin typeface="Noto Serif KR"/>
              </a:rPr>
              <a:t>이므로 자기자신은 지우는 것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62310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6F7520C4-84D8-483D-B48F-928767066C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" y="1419225"/>
            <a:ext cx="8572500" cy="230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972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68652FB-919C-4C26-92C3-5AC5E29B26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0825" y="2024062"/>
            <a:ext cx="3562350" cy="109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5038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2EE362D-B70B-4954-AD39-C7F9348DBF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1336095"/>
            <a:ext cx="6728610" cy="2471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2111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921FA6BF-F78E-45C3-A731-08AFDF3227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771550"/>
            <a:ext cx="7911528" cy="3384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50769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B611A02-FC03-44BF-8E29-2A1295858B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728" y="2283717"/>
            <a:ext cx="466725" cy="381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B91C8EF-F73B-48FF-B2D9-0715E88721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4519" y="2298005"/>
            <a:ext cx="523875" cy="32385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79D32F6-49B1-4351-BB87-7E18E1F2AA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6440" y="2298005"/>
            <a:ext cx="2590800" cy="35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1494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B611A02-FC03-44BF-8E29-2A1295858B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5736" y="2283718"/>
            <a:ext cx="466725" cy="381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B91C8EF-F73B-48FF-B2D9-0715E88721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1920" y="2283718"/>
            <a:ext cx="523875" cy="32385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79D32F6-49B1-4351-BB87-7E18E1F2AA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6141" y="2298005"/>
            <a:ext cx="2590800" cy="35242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4E19E36-87A9-4AD6-8EC4-40F4EB8114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837298"/>
            <a:ext cx="9144000" cy="3468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8151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CDEE475-BBAD-4480-B43C-04001B997A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5736" y="915566"/>
            <a:ext cx="4733925" cy="3076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2177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811EF21-0DA1-4B0C-A3EC-2BFD039C8F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5637" y="1062037"/>
            <a:ext cx="2752725" cy="3019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2319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893FE71-5634-4D52-888E-D26BADFEC0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50636"/>
            <a:ext cx="9144000" cy="3042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8265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9A7434F-441D-4429-986F-D8E6D2FC4E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923" y="0"/>
            <a:ext cx="826215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3092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ADD09C64-0C58-4922-B926-6352B8A59E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599" y="0"/>
            <a:ext cx="699680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5219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2D498BA7-C90B-4555-81DE-8CB55C9B8C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278" y="411510"/>
            <a:ext cx="7659443" cy="3816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E0CE00B-37E7-4B3E-82FA-3E11C0E598C8}"/>
              </a:ext>
            </a:extLst>
          </p:cNvPr>
          <p:cNvSpPr txBox="1"/>
          <p:nvPr/>
        </p:nvSpPr>
        <p:spPr>
          <a:xfrm>
            <a:off x="3851920" y="4403308"/>
            <a:ext cx="15841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/>
              <a:t>Mask RCNN</a:t>
            </a:r>
          </a:p>
        </p:txBody>
      </p:sp>
    </p:spTree>
    <p:extLst>
      <p:ext uri="{BB962C8B-B14F-4D97-AF65-F5344CB8AC3E}">
        <p14:creationId xmlns:p14="http://schemas.microsoft.com/office/powerpoint/2010/main" val="24240563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A15E56A8-9212-448A-A0B7-BA74F8655B5E}"/>
              </a:ext>
            </a:extLst>
          </p:cNvPr>
          <p:cNvSpPr/>
          <p:nvPr/>
        </p:nvSpPr>
        <p:spPr>
          <a:xfrm>
            <a:off x="3532292" y="2310140"/>
            <a:ext cx="207941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b="1" dirty="0"/>
              <a:t>감사합니다</a:t>
            </a:r>
            <a:r>
              <a:rPr lang="en-US" altLang="ko-KR" sz="2800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012342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0985F8D-9171-4AFB-90C6-8116BEFE7218}"/>
              </a:ext>
            </a:extLst>
          </p:cNvPr>
          <p:cNvSpPr txBox="1"/>
          <p:nvPr/>
        </p:nvSpPr>
        <p:spPr>
          <a:xfrm>
            <a:off x="968228" y="1525019"/>
            <a:ext cx="804714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 i="0">
                <a:solidFill>
                  <a:srgbClr val="000000"/>
                </a:solidFill>
                <a:effectLst/>
                <a:latin typeface="Noto Serif KR"/>
              </a:rPr>
              <a:t>2-stage detector</a:t>
            </a:r>
            <a:r>
              <a:rPr lang="ko-KR" altLang="en-US" sz="1400" b="0" i="0">
                <a:solidFill>
                  <a:srgbClr val="000000"/>
                </a:solidFill>
                <a:effectLst/>
                <a:latin typeface="Noto Serif KR"/>
              </a:rPr>
              <a:t>의 경우</a:t>
            </a:r>
            <a:r>
              <a:rPr lang="en-US" altLang="ko-KR" sz="1400" b="0" i="0">
                <a:solidFill>
                  <a:srgbClr val="000000"/>
                </a:solidFill>
                <a:effectLst/>
                <a:latin typeface="Noto Serif KR"/>
              </a:rPr>
              <a:t>, localization</a:t>
            </a:r>
            <a:r>
              <a:rPr lang="ko-KR" altLang="en-US" sz="1400" b="0" i="0">
                <a:solidFill>
                  <a:srgbClr val="000000"/>
                </a:solidFill>
                <a:effectLst/>
                <a:latin typeface="Noto Serif KR"/>
              </a:rPr>
              <a:t>을 </a:t>
            </a:r>
            <a:r>
              <a:rPr lang="en-US" altLang="ko-KR" sz="1400" b="1" i="0">
                <a:solidFill>
                  <a:srgbClr val="000000"/>
                </a:solidFill>
                <a:effectLst/>
                <a:latin typeface="Noto Serif KR"/>
              </a:rPr>
              <a:t>"</a:t>
            </a:r>
            <a:r>
              <a:rPr lang="ko-KR" altLang="en-US" sz="1400" b="1" i="0">
                <a:solidFill>
                  <a:srgbClr val="000000"/>
                </a:solidFill>
                <a:effectLst/>
                <a:latin typeface="Noto Serif KR"/>
              </a:rPr>
              <a:t>먼저</a:t>
            </a:r>
            <a:r>
              <a:rPr lang="en-US" altLang="ko-KR" sz="1400" b="1" i="0">
                <a:solidFill>
                  <a:srgbClr val="000000"/>
                </a:solidFill>
                <a:effectLst/>
                <a:latin typeface="Noto Serif KR"/>
              </a:rPr>
              <a:t>"</a:t>
            </a:r>
            <a:r>
              <a:rPr lang="ko-KR" altLang="en-US" sz="1400" b="0" i="0">
                <a:solidFill>
                  <a:srgbClr val="000000"/>
                </a:solidFill>
                <a:effectLst/>
                <a:latin typeface="Noto Serif KR"/>
              </a:rPr>
              <a:t> 수행한 후 </a:t>
            </a:r>
            <a:r>
              <a:rPr lang="en-US" altLang="ko-KR" sz="1400" b="0" i="0">
                <a:solidFill>
                  <a:srgbClr val="000000"/>
                </a:solidFill>
                <a:effectLst/>
                <a:latin typeface="Noto Serif KR"/>
              </a:rPr>
              <a:t>classification </a:t>
            </a:r>
            <a:r>
              <a:rPr lang="ko-KR" altLang="en-US" sz="1400" b="0" i="0">
                <a:solidFill>
                  <a:srgbClr val="000000"/>
                </a:solidFill>
                <a:effectLst/>
                <a:latin typeface="Noto Serif KR"/>
              </a:rPr>
              <a:t>및 </a:t>
            </a:r>
            <a:r>
              <a:rPr lang="en-US" altLang="ko-KR" sz="1400" b="0" i="0">
                <a:solidFill>
                  <a:srgbClr val="000000"/>
                </a:solidFill>
                <a:effectLst/>
                <a:latin typeface="Noto Serif KR"/>
              </a:rPr>
              <a:t>segmentation</a:t>
            </a:r>
            <a:r>
              <a:rPr lang="ko-KR" altLang="en-US" sz="1400" b="0" i="0">
                <a:solidFill>
                  <a:srgbClr val="000000"/>
                </a:solidFill>
                <a:effectLst/>
                <a:latin typeface="Noto Serif KR"/>
              </a:rPr>
              <a:t>을 수행</a:t>
            </a:r>
            <a:endParaRPr lang="ko-KR" altLang="en-US" sz="14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EE1838-7043-4364-A68D-044F1B955D45}"/>
              </a:ext>
            </a:extLst>
          </p:cNvPr>
          <p:cNvSpPr txBox="1"/>
          <p:nvPr/>
        </p:nvSpPr>
        <p:spPr>
          <a:xfrm>
            <a:off x="1391402" y="2931790"/>
            <a:ext cx="7200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0">
                <a:solidFill>
                  <a:srgbClr val="000000"/>
                </a:solidFill>
                <a:effectLst/>
                <a:latin typeface="Nunito Sans"/>
              </a:rPr>
              <a:t>Instance segmentation </a:t>
            </a:r>
            <a:r>
              <a:rPr lang="ko-KR" altLang="en-US" b="1" i="0">
                <a:solidFill>
                  <a:srgbClr val="000000"/>
                </a:solidFill>
                <a:effectLst/>
                <a:latin typeface="Nunito Sans"/>
              </a:rPr>
              <a:t>문제를 </a:t>
            </a:r>
            <a:r>
              <a:rPr lang="en-US" altLang="ko-KR" b="1" i="0">
                <a:solidFill>
                  <a:srgbClr val="000000"/>
                </a:solidFill>
                <a:effectLst/>
                <a:latin typeface="Nunito Sans"/>
              </a:rPr>
              <a:t>real-time</a:t>
            </a:r>
            <a:r>
              <a:rPr lang="ko-KR" altLang="en-US" b="1" i="0">
                <a:solidFill>
                  <a:srgbClr val="000000"/>
                </a:solidFill>
                <a:effectLst/>
                <a:latin typeface="Nunito Sans"/>
              </a:rPr>
              <a:t>으로 해결할 수 없을까</a:t>
            </a:r>
            <a:r>
              <a:rPr lang="en-US" altLang="ko-KR" b="1" i="0">
                <a:solidFill>
                  <a:srgbClr val="000000"/>
                </a:solidFill>
                <a:effectLst/>
                <a:latin typeface="Nunito Sans"/>
              </a:rPr>
              <a:t>?</a:t>
            </a:r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B78756-6D1E-4E28-9B72-742B5ADB74EA}"/>
              </a:ext>
            </a:extLst>
          </p:cNvPr>
          <p:cNvSpPr txBox="1"/>
          <p:nvPr/>
        </p:nvSpPr>
        <p:spPr>
          <a:xfrm>
            <a:off x="467544" y="2156396"/>
            <a:ext cx="840718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 i="0">
                <a:solidFill>
                  <a:srgbClr val="000000"/>
                </a:solidFill>
                <a:effectLst/>
                <a:latin typeface="Nunito Sans"/>
              </a:rPr>
              <a:t>localization </a:t>
            </a:r>
            <a:r>
              <a:rPr lang="ko-KR" altLang="en-US" sz="1400" b="0" i="0">
                <a:solidFill>
                  <a:srgbClr val="000000"/>
                </a:solidFill>
                <a:effectLst/>
                <a:latin typeface="Nunito Sans"/>
              </a:rPr>
              <a:t>후 </a:t>
            </a:r>
            <a:r>
              <a:rPr lang="en-US" altLang="ko-KR" sz="1400" b="0" i="0">
                <a:solidFill>
                  <a:srgbClr val="000000"/>
                </a:solidFill>
                <a:effectLst/>
                <a:latin typeface="Nunito Sans"/>
              </a:rPr>
              <a:t>mask</a:t>
            </a:r>
            <a:r>
              <a:rPr lang="ko-KR" altLang="en-US" sz="1400" b="0" i="0">
                <a:solidFill>
                  <a:srgbClr val="000000"/>
                </a:solidFill>
                <a:effectLst/>
                <a:latin typeface="Nunito Sans"/>
              </a:rPr>
              <a:t>를 예측하는 모델은 순차적으로 이루어질 수 밖에 없고</a:t>
            </a:r>
            <a:r>
              <a:rPr lang="en-US" altLang="ko-KR" sz="1400" b="0" i="0">
                <a:solidFill>
                  <a:srgbClr val="000000"/>
                </a:solidFill>
                <a:effectLst/>
                <a:latin typeface="Nunito Sans"/>
              </a:rPr>
              <a:t>, </a:t>
            </a:r>
            <a:r>
              <a:rPr lang="ko-KR" altLang="en-US" sz="1400" b="0" i="0">
                <a:solidFill>
                  <a:srgbClr val="000000"/>
                </a:solidFill>
                <a:effectLst/>
                <a:latin typeface="Nunito Sans"/>
              </a:rPr>
              <a:t>속도를 올릴 수가 없어진다</a:t>
            </a:r>
            <a:r>
              <a:rPr lang="en-US" altLang="ko-KR" sz="1400" b="0" i="0">
                <a:solidFill>
                  <a:srgbClr val="000000"/>
                </a:solidFill>
                <a:effectLst/>
                <a:latin typeface="Nunito Sans"/>
              </a:rPr>
              <a:t>. </a:t>
            </a:r>
            <a:endParaRPr lang="ko-KR" altLang="en-US" sz="1400">
              <a:solidFill>
                <a:srgbClr val="000000"/>
              </a:solidFill>
              <a:latin typeface="Noto Serif KR"/>
            </a:endParaRPr>
          </a:p>
        </p:txBody>
      </p:sp>
    </p:spTree>
    <p:extLst>
      <p:ext uri="{BB962C8B-B14F-4D97-AF65-F5344CB8AC3E}">
        <p14:creationId xmlns:p14="http://schemas.microsoft.com/office/powerpoint/2010/main" val="27159735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4BFB7FF-98CA-411F-9CF8-68EFD380006F}"/>
              </a:ext>
            </a:extLst>
          </p:cNvPr>
          <p:cNvSpPr txBox="1"/>
          <p:nvPr/>
        </p:nvSpPr>
        <p:spPr>
          <a:xfrm>
            <a:off x="827584" y="915566"/>
            <a:ext cx="7349566" cy="2754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 i="0">
                <a:solidFill>
                  <a:srgbClr val="000000"/>
                </a:solidFill>
                <a:effectLst/>
                <a:latin typeface="Nunito Sans"/>
              </a:rPr>
              <a:t>YOLACT</a:t>
            </a:r>
            <a:r>
              <a:rPr lang="ko-KR" altLang="en-US" sz="1600" b="1" i="0">
                <a:solidFill>
                  <a:srgbClr val="000000"/>
                </a:solidFill>
                <a:effectLst/>
                <a:latin typeface="Nunito Sans"/>
              </a:rPr>
              <a:t>는 </a:t>
            </a:r>
            <a:r>
              <a:rPr lang="en-US" altLang="ko-KR" sz="1600" b="1" i="0">
                <a:solidFill>
                  <a:srgbClr val="000000"/>
                </a:solidFill>
                <a:effectLst/>
                <a:latin typeface="Nunito Sans"/>
              </a:rPr>
              <a:t>localization </a:t>
            </a:r>
            <a:r>
              <a:rPr lang="ko-KR" altLang="en-US" sz="1600" b="1" i="0">
                <a:solidFill>
                  <a:srgbClr val="000000"/>
                </a:solidFill>
                <a:effectLst/>
                <a:latin typeface="Nunito Sans"/>
              </a:rPr>
              <a:t>단계를 생략</a:t>
            </a:r>
            <a:endParaRPr lang="en-US" altLang="ko-KR" sz="1600" b="1" i="0">
              <a:solidFill>
                <a:srgbClr val="000000"/>
              </a:solidFill>
              <a:effectLst/>
              <a:latin typeface="Nunito Sans"/>
            </a:endParaRPr>
          </a:p>
          <a:p>
            <a:endParaRPr lang="en-US" altLang="ko-KR" b="1">
              <a:solidFill>
                <a:srgbClr val="000000"/>
              </a:solidFill>
              <a:latin typeface="Nunito Sans"/>
            </a:endParaRPr>
          </a:p>
          <a:p>
            <a:r>
              <a:rPr lang="ko-KR" altLang="en-US" sz="1400" b="0" i="0">
                <a:solidFill>
                  <a:srgbClr val="000000"/>
                </a:solidFill>
                <a:effectLst/>
                <a:latin typeface="Nunito Sans"/>
              </a:rPr>
              <a:t>대신에 두 가지 </a:t>
            </a:r>
            <a:r>
              <a:rPr lang="en-US" altLang="ko-KR" sz="1400" b="0" i="0">
                <a:solidFill>
                  <a:srgbClr val="000000"/>
                </a:solidFill>
                <a:effectLst/>
                <a:latin typeface="Nunito Sans"/>
              </a:rPr>
              <a:t>task</a:t>
            </a:r>
            <a:r>
              <a:rPr lang="ko-KR" altLang="en-US" sz="1400" b="0" i="0">
                <a:solidFill>
                  <a:srgbClr val="000000"/>
                </a:solidFill>
                <a:effectLst/>
                <a:latin typeface="Nunito Sans"/>
              </a:rPr>
              <a:t>를 병렬적으로 해결</a:t>
            </a:r>
            <a:endParaRPr lang="en-US" altLang="ko-KR" sz="1400" b="0" i="0">
              <a:solidFill>
                <a:srgbClr val="000000"/>
              </a:solidFill>
              <a:effectLst/>
              <a:latin typeface="Nunito Sans"/>
            </a:endParaRPr>
          </a:p>
          <a:p>
            <a:endParaRPr lang="en-US" altLang="ko-KR" sz="1400" b="0" i="0">
              <a:solidFill>
                <a:srgbClr val="000000"/>
              </a:solidFill>
              <a:effectLst/>
              <a:latin typeface="Nunito Sans"/>
            </a:endParaRPr>
          </a:p>
          <a:p>
            <a:endParaRPr lang="en-US" altLang="ko-KR" sz="1400" b="1">
              <a:solidFill>
                <a:srgbClr val="000000"/>
              </a:solidFill>
              <a:latin typeface="Nunito Sans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800"/>
              <a:t> </a:t>
            </a:r>
            <a:r>
              <a:rPr lang="en-US" altLang="ko-KR" sz="1600"/>
              <a:t>generating a dictionary of non-local prototype masks over the entire image</a:t>
            </a:r>
            <a:endParaRPr lang="en-US" altLang="ko-KR" sz="1400" b="0" i="0">
              <a:solidFill>
                <a:srgbClr val="000000"/>
              </a:solidFill>
              <a:effectLst/>
              <a:latin typeface="Nunito Sans"/>
            </a:endParaRPr>
          </a:p>
          <a:p>
            <a:pPr algn="l"/>
            <a:endParaRPr lang="en-US" altLang="ko-KR" sz="500" b="0" i="0">
              <a:solidFill>
                <a:srgbClr val="000000"/>
              </a:solidFill>
              <a:effectLst/>
              <a:latin typeface="Nunito Sans"/>
            </a:endParaRPr>
          </a:p>
          <a:p>
            <a:pPr algn="l"/>
            <a:r>
              <a:rPr lang="en-US" altLang="ko-KR" sz="1400" b="0" i="0">
                <a:solidFill>
                  <a:srgbClr val="000000"/>
                </a:solidFill>
                <a:effectLst/>
                <a:latin typeface="Nunito Sans"/>
              </a:rPr>
              <a:t>(</a:t>
            </a:r>
            <a:r>
              <a:rPr lang="ko-KR" altLang="en-US" sz="1400" b="0" i="0">
                <a:solidFill>
                  <a:srgbClr val="000000"/>
                </a:solidFill>
                <a:effectLst/>
                <a:latin typeface="Nunito Sans"/>
              </a:rPr>
              <a:t>전체 이미지에 대한 </a:t>
            </a:r>
            <a:r>
              <a:rPr lang="en-US" altLang="ko-KR" sz="1400" b="1" i="0">
                <a:solidFill>
                  <a:srgbClr val="FF0000"/>
                </a:solidFill>
                <a:effectLst/>
                <a:latin typeface="Nunito Sans"/>
              </a:rPr>
              <a:t>prototype mask</a:t>
            </a:r>
            <a:r>
              <a:rPr lang="en-US" altLang="ko-KR" sz="1400" b="0" i="0">
                <a:solidFill>
                  <a:srgbClr val="FF0000"/>
                </a:solidFill>
                <a:effectLst/>
                <a:latin typeface="Nunito Sans"/>
              </a:rPr>
              <a:t> dictionary</a:t>
            </a:r>
            <a:r>
              <a:rPr lang="en-US" altLang="ko-KR" sz="1400" b="0" i="0">
                <a:solidFill>
                  <a:srgbClr val="000000"/>
                </a:solidFill>
                <a:effectLst/>
                <a:latin typeface="Nunito Sans"/>
              </a:rPr>
              <a:t> </a:t>
            </a:r>
            <a:r>
              <a:rPr lang="ko-KR" altLang="en-US" sz="1400" b="0" i="0">
                <a:solidFill>
                  <a:srgbClr val="000000"/>
                </a:solidFill>
                <a:effectLst/>
                <a:latin typeface="Nunito Sans"/>
              </a:rPr>
              <a:t>생성</a:t>
            </a:r>
            <a:r>
              <a:rPr lang="en-US" altLang="ko-KR" sz="1400" b="0" i="0">
                <a:solidFill>
                  <a:srgbClr val="000000"/>
                </a:solidFill>
                <a:effectLst/>
                <a:latin typeface="Nunito Sans"/>
              </a:rPr>
              <a:t>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sz="2000"/>
              <a:t> </a:t>
            </a:r>
            <a:r>
              <a:rPr lang="en-US" altLang="ko-KR" sz="1600"/>
              <a:t>predicting a set of linear combination coefficients per instance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ko-KR" altLang="en-US" sz="200" b="0" i="0">
              <a:solidFill>
                <a:srgbClr val="000000"/>
              </a:solidFill>
              <a:effectLst/>
              <a:latin typeface="Nunito Sans"/>
            </a:endParaRPr>
          </a:p>
          <a:p>
            <a:pPr algn="l"/>
            <a:r>
              <a:rPr lang="en-US" altLang="ko-KR" sz="1400">
                <a:solidFill>
                  <a:srgbClr val="000000"/>
                </a:solidFill>
                <a:latin typeface="Nunito Sans"/>
              </a:rPr>
              <a:t>(</a:t>
            </a:r>
            <a:r>
              <a:rPr lang="en-US" altLang="ko-KR" sz="1400" b="0" i="0">
                <a:solidFill>
                  <a:srgbClr val="000000"/>
                </a:solidFill>
                <a:effectLst/>
                <a:latin typeface="Nunito Sans"/>
              </a:rPr>
              <a:t>instance </a:t>
            </a:r>
            <a:r>
              <a:rPr lang="ko-KR" altLang="en-US" sz="1400" b="0" i="0">
                <a:solidFill>
                  <a:srgbClr val="000000"/>
                </a:solidFill>
                <a:effectLst/>
                <a:latin typeface="Nunito Sans"/>
              </a:rPr>
              <a:t>마다의 </a:t>
            </a:r>
            <a:r>
              <a:rPr lang="en-US" altLang="ko-KR" sz="1400" b="1" i="0">
                <a:solidFill>
                  <a:srgbClr val="FF0000"/>
                </a:solidFill>
                <a:effectLst/>
                <a:latin typeface="Nunito Sans"/>
              </a:rPr>
              <a:t>linear combination coefficients</a:t>
            </a:r>
            <a:r>
              <a:rPr lang="en-US" altLang="ko-KR" sz="1400" b="0" i="0">
                <a:solidFill>
                  <a:srgbClr val="FF0000"/>
                </a:solidFill>
                <a:effectLst/>
                <a:latin typeface="Nunito Sans"/>
              </a:rPr>
              <a:t> </a:t>
            </a:r>
            <a:r>
              <a:rPr lang="ko-KR" altLang="en-US" sz="1400" b="0" i="0">
                <a:solidFill>
                  <a:srgbClr val="000000"/>
                </a:solidFill>
                <a:effectLst/>
                <a:latin typeface="Nunito Sans"/>
              </a:rPr>
              <a:t>예측</a:t>
            </a:r>
            <a:r>
              <a:rPr lang="en-US" altLang="ko-KR" sz="1400" b="0" i="0">
                <a:solidFill>
                  <a:srgbClr val="000000"/>
                </a:solidFill>
                <a:effectLst/>
                <a:latin typeface="Nunito Sans"/>
              </a:rPr>
              <a:t>)</a:t>
            </a:r>
            <a:endParaRPr lang="ko-KR" altLang="en-US" sz="1400" b="0" i="0">
              <a:solidFill>
                <a:srgbClr val="000000"/>
              </a:solidFill>
              <a:effectLst/>
              <a:latin typeface="Nunito Sans"/>
            </a:endParaRPr>
          </a:p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64635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CF8885AD-8240-4125-B4DB-A98C73AB68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7825" y="419100"/>
            <a:ext cx="5848350" cy="430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68475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EF6B8532-2DC0-45EC-98E2-C2A16D61C1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35063"/>
            <a:ext cx="9144000" cy="287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35335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587A4569-90D1-44E5-9F75-73518B6621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675269"/>
            <a:ext cx="7344816" cy="3141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27805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921FA6BF-F78E-45C3-A731-08AFDF3227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463"/>
          <a:stretch/>
        </p:blipFill>
        <p:spPr bwMode="auto">
          <a:xfrm>
            <a:off x="726046" y="658892"/>
            <a:ext cx="7574867" cy="2776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ABD08BB-C2A0-41BF-A2BA-9CCDF4E3DE71}"/>
              </a:ext>
            </a:extLst>
          </p:cNvPr>
          <p:cNvSpPr txBox="1"/>
          <p:nvPr/>
        </p:nvSpPr>
        <p:spPr>
          <a:xfrm>
            <a:off x="1115616" y="3795886"/>
            <a:ext cx="45910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i="0">
                <a:solidFill>
                  <a:srgbClr val="000000"/>
                </a:solidFill>
                <a:effectLst/>
                <a:latin typeface="Noto Serif KR"/>
              </a:rPr>
              <a:t>두개의 병렬 </a:t>
            </a:r>
            <a:r>
              <a:rPr lang="en-US" altLang="ko-KR" b="1" i="0">
                <a:solidFill>
                  <a:srgbClr val="000000"/>
                </a:solidFill>
                <a:effectLst/>
                <a:latin typeface="Noto Serif KR"/>
              </a:rPr>
              <a:t>subtask</a:t>
            </a:r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F0B51A-2F99-496D-A4C2-BD49CCF3FFFA}"/>
              </a:ext>
            </a:extLst>
          </p:cNvPr>
          <p:cNvSpPr txBox="1"/>
          <p:nvPr/>
        </p:nvSpPr>
        <p:spPr>
          <a:xfrm>
            <a:off x="1115616" y="4165218"/>
            <a:ext cx="45910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0">
                <a:solidFill>
                  <a:srgbClr val="000000"/>
                </a:solidFill>
                <a:effectLst/>
                <a:latin typeface="Noto Serif KR"/>
              </a:rPr>
              <a:t>- Prediction Head</a:t>
            </a:r>
            <a:r>
              <a:rPr lang="ko-KR" altLang="en-US" b="1" i="0">
                <a:solidFill>
                  <a:srgbClr val="000000"/>
                </a:solidFill>
                <a:effectLst/>
                <a:latin typeface="Noto Serif KR"/>
              </a:rPr>
              <a:t>와 </a:t>
            </a:r>
            <a:r>
              <a:rPr lang="en-US" altLang="ko-KR" b="1" i="0">
                <a:solidFill>
                  <a:srgbClr val="000000"/>
                </a:solidFill>
                <a:effectLst/>
                <a:latin typeface="Noto Serif KR"/>
              </a:rPr>
              <a:t>Protonet</a:t>
            </a:r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3BE43C3-AD79-4BA2-B76C-9247A885DA4F}"/>
              </a:ext>
            </a:extLst>
          </p:cNvPr>
          <p:cNvSpPr/>
          <p:nvPr/>
        </p:nvSpPr>
        <p:spPr>
          <a:xfrm>
            <a:off x="4038414" y="1563638"/>
            <a:ext cx="684076" cy="472698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76E4AEC-D22B-4540-9912-0B83A05A56A7}"/>
              </a:ext>
            </a:extLst>
          </p:cNvPr>
          <p:cNvSpPr/>
          <p:nvPr/>
        </p:nvSpPr>
        <p:spPr>
          <a:xfrm>
            <a:off x="4038414" y="2258747"/>
            <a:ext cx="1253666" cy="472698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7637111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-COLOR-A23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8B2A3"/>
      </a:accent1>
      <a:accent2>
        <a:srgbClr val="A4B4EA"/>
      </a:accent2>
      <a:accent3>
        <a:srgbClr val="98DFBB"/>
      </a:accent3>
      <a:accent4>
        <a:srgbClr val="9AD3E9"/>
      </a:accent4>
      <a:accent5>
        <a:srgbClr val="576868"/>
      </a:accent5>
      <a:accent6>
        <a:srgbClr val="CBCBCB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tents Slide Master">
  <a:themeElements>
    <a:clrScheme name="ALLPPT-COLOR-A23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8B2A3"/>
      </a:accent1>
      <a:accent2>
        <a:srgbClr val="A4B4EA"/>
      </a:accent2>
      <a:accent3>
        <a:srgbClr val="9AD3E9"/>
      </a:accent3>
      <a:accent4>
        <a:srgbClr val="98DFBB"/>
      </a:accent4>
      <a:accent5>
        <a:srgbClr val="CBCBCB"/>
      </a:accent5>
      <a:accent6>
        <a:srgbClr val="576868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9AD3E9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Section Break Slide Master">
  <a:themeElements>
    <a:clrScheme name="ALLPPT-COLOR-A23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8B2A3"/>
      </a:accent1>
      <a:accent2>
        <a:srgbClr val="A4B4EA"/>
      </a:accent2>
      <a:accent3>
        <a:srgbClr val="9AD3E9"/>
      </a:accent3>
      <a:accent4>
        <a:srgbClr val="98DFBB"/>
      </a:accent4>
      <a:accent5>
        <a:srgbClr val="CBCBCB"/>
      </a:accent5>
      <a:accent6>
        <a:srgbClr val="576868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4300</TotalTime>
  <Words>292</Words>
  <Application>Microsoft Office PowerPoint</Application>
  <PresentationFormat>화면 슬라이드 쇼(16:9)</PresentationFormat>
  <Paragraphs>39</Paragraphs>
  <Slides>30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30</vt:i4>
      </vt:variant>
    </vt:vector>
  </HeadingPairs>
  <TitlesOfParts>
    <vt:vector size="38" baseType="lpstr">
      <vt:lpstr>Noto Sans KR</vt:lpstr>
      <vt:lpstr>Noto Serif KR</vt:lpstr>
      <vt:lpstr>Nunito Sans</vt:lpstr>
      <vt:lpstr>맑은 고딕</vt:lpstr>
      <vt:lpstr>Arial</vt:lpstr>
      <vt:lpstr>Cover and End Slide Master</vt:lpstr>
      <vt:lpstr>Contents Slide Master</vt:lpstr>
      <vt:lpstr>Section Break Slide Master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GoogleSlidesPPT.com;Allppt.com</dc:creator>
  <cp:lastModifiedBy>moonnyeon@kumoh.ac.kr</cp:lastModifiedBy>
  <cp:revision>197</cp:revision>
  <dcterms:created xsi:type="dcterms:W3CDTF">2016-12-05T23:26:54Z</dcterms:created>
  <dcterms:modified xsi:type="dcterms:W3CDTF">2021-09-10T05:54:35Z</dcterms:modified>
</cp:coreProperties>
</file>